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6"/>
  </p:notesMasterIdLst>
  <p:sldIdLst>
    <p:sldId id="273" r:id="rId2"/>
    <p:sldId id="315" r:id="rId3"/>
    <p:sldId id="321" r:id="rId4"/>
    <p:sldId id="338" r:id="rId5"/>
    <p:sldId id="303" r:id="rId6"/>
    <p:sldId id="304" r:id="rId7"/>
    <p:sldId id="305" r:id="rId8"/>
    <p:sldId id="306" r:id="rId9"/>
    <p:sldId id="307" r:id="rId10"/>
    <p:sldId id="332" r:id="rId11"/>
    <p:sldId id="308" r:id="rId12"/>
    <p:sldId id="309" r:id="rId13"/>
    <p:sldId id="329" r:id="rId14"/>
    <p:sldId id="330" r:id="rId15"/>
    <p:sldId id="328" r:id="rId16"/>
    <p:sldId id="333" r:id="rId17"/>
    <p:sldId id="334" r:id="rId18"/>
    <p:sldId id="335" r:id="rId19"/>
    <p:sldId id="337" r:id="rId20"/>
    <p:sldId id="336" r:id="rId21"/>
    <p:sldId id="339" r:id="rId22"/>
    <p:sldId id="340" r:id="rId23"/>
    <p:sldId id="341" r:id="rId24"/>
    <p:sldId id="342" r:id="rId25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dha Sai Krishna Ala" initials="PSKA" lastIdx="1" clrIdx="0">
    <p:extLst>
      <p:ext uri="{19B8F6BF-5375-455C-9EA6-DF929625EA0E}">
        <p15:presenceInfo xmlns:p15="http://schemas.microsoft.com/office/powerpoint/2012/main" userId="Pardha Sai Krishna A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00EB548-E4C4-4460-BD26-BDC4CBD6A511}" type="datetimeFigureOut">
              <a:rPr lang="en-US" smtClean="0"/>
              <a:t>10-Dec-19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B9A7291-F931-453E-96DD-ADA94FE584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71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0192">
              <a:defRPr/>
            </a:pPr>
            <a:fld id="{FD525150-FF24-4B9C-A007-14725CDFC13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0192"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89349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A7291-F931-453E-96DD-ADA94FE584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4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33" y="94891"/>
            <a:ext cx="10515600" cy="473910"/>
          </a:xfrm>
        </p:spPr>
        <p:txBody>
          <a:bodyPr>
            <a:normAutofit/>
          </a:bodyPr>
          <a:lstStyle>
            <a:lvl1pPr>
              <a:defRPr lang="en-US" sz="3200" b="0" kern="1200" dirty="0">
                <a:solidFill>
                  <a:srgbClr val="F1612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76300"/>
            <a:ext cx="10972800" cy="525780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>
                <a:latin typeface="+mj-lt"/>
              </a:defRPr>
            </a:lvl1pPr>
            <a:lvl2pPr marL="685800" indent="-228600">
              <a:buFont typeface="Wingdings" panose="05000000000000000000" pitchFamily="2" charset="2"/>
              <a:buChar char="§"/>
              <a:defRPr>
                <a:latin typeface="+mj-lt"/>
              </a:defRPr>
            </a:lvl2pPr>
            <a:lvl3pPr marL="1371600" indent="-457200"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+mj-lt"/>
              </a:defRPr>
            </a:lvl4pPr>
            <a:lvl5pPr marL="2057400" indent="-228600">
              <a:buFont typeface="Calibri Light" panose="020F0302020204030204" pitchFamily="34" charset="0"/>
              <a:buChar char="-"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86708" y="6412336"/>
            <a:ext cx="1881303" cy="365125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+mj-lt"/>
              </a:defRPr>
            </a:lvl1pPr>
          </a:lstStyle>
          <a:p>
            <a:r>
              <a:rPr lang="en-US" dirty="0"/>
              <a:t>AuE 8500 Spring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2830D569-578E-4806-BAF0-B60D44F6A8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37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384">
          <p15:clr>
            <a:srgbClr val="FBAE40"/>
          </p15:clr>
        </p15:guide>
        <p15:guide id="3" pos="7296">
          <p15:clr>
            <a:srgbClr val="FBAE40"/>
          </p15:clr>
        </p15:guide>
        <p15:guide id="4" orient="horz" pos="38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5B3867-A8A8-4319-A50B-F8E9D70D27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" b="7"/>
          <a:stretch/>
        </p:blipFill>
        <p:spPr>
          <a:xfrm>
            <a:off x="0" y="0"/>
            <a:ext cx="1218996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480742"/>
            <a:ext cx="11111345" cy="1381125"/>
          </a:xfrm>
        </p:spPr>
        <p:txBody>
          <a:bodyPr anchor="ctr">
            <a:normAutofit/>
          </a:bodyPr>
          <a:lstStyle>
            <a:lvl1pPr algn="l">
              <a:defRPr sz="5400">
                <a:solidFill>
                  <a:srgbClr val="FF66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873730"/>
            <a:ext cx="9144000" cy="1681523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891E03-30A2-442B-87F6-215DEEE9C22D}"/>
              </a:ext>
            </a:extLst>
          </p:cNvPr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3FCF4D-86BA-45C8-8171-D4B531470310}"/>
              </a:ext>
            </a:extLst>
          </p:cNvPr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6E56E2C-1AAA-F047-ACDE-F29AB4A497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370" y="81426"/>
            <a:ext cx="1789674" cy="347086"/>
          </a:xfrm>
          <a:prstGeom prst="rect">
            <a:avLst/>
          </a:prstGeom>
        </p:spPr>
      </p:pic>
      <p:pic>
        <p:nvPicPr>
          <p:cNvPr id="10" name="Picture 2" descr="Image result for clemson paw">
            <a:extLst>
              <a:ext uri="{FF2B5EF4-FFF2-40B4-BE49-F238E27FC236}">
                <a16:creationId xmlns:a16="http://schemas.microsoft.com/office/drawing/2014/main" id="{F74227FF-9A32-9647-9548-F43FF2E162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308" y="6412538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lemson logo.gif">
            <a:extLst>
              <a:ext uri="{FF2B5EF4-FFF2-40B4-BE49-F238E27FC236}">
                <a16:creationId xmlns:a16="http://schemas.microsoft.com/office/drawing/2014/main" id="{BA324B1B-4FD3-2940-BF04-A0506C0A634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669" y="55029"/>
            <a:ext cx="1454113" cy="42048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A28BD3-0F6A-1D41-8C4D-5C5CADF09D94}"/>
              </a:ext>
            </a:extLst>
          </p:cNvPr>
          <p:cNvCxnSpPr/>
          <p:nvPr userDrawn="1"/>
        </p:nvCxnSpPr>
        <p:spPr>
          <a:xfrm>
            <a:off x="0" y="495213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1E08A0-CCF9-1747-962F-EBE86177414C}"/>
              </a:ext>
            </a:extLst>
          </p:cNvPr>
          <p:cNvCxnSpPr/>
          <p:nvPr userDrawn="1"/>
        </p:nvCxnSpPr>
        <p:spPr>
          <a:xfrm>
            <a:off x="593985" y="6422847"/>
            <a:ext cx="0" cy="3359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5454C6C4-5BF5-774B-BB35-0352F55F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AuE 8500 Spring 2019</a:t>
            </a:r>
          </a:p>
        </p:txBody>
      </p:sp>
    </p:spTree>
    <p:extLst>
      <p:ext uri="{BB962C8B-B14F-4D97-AF65-F5344CB8AC3E}">
        <p14:creationId xmlns:p14="http://schemas.microsoft.com/office/powerpoint/2010/main" val="157777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theme" Target="../theme/them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1449"/>
          <a:stretch/>
        </p:blipFill>
        <p:spPr>
          <a:xfrm>
            <a:off x="0" y="0"/>
            <a:ext cx="12189969" cy="586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264"/>
          <a:stretch/>
        </p:blipFill>
        <p:spPr>
          <a:xfrm>
            <a:off x="1015" y="6327444"/>
            <a:ext cx="12189969" cy="53055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86446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0" y="6327444"/>
            <a:ext cx="12192000" cy="0"/>
          </a:xfrm>
          <a:prstGeom prst="line">
            <a:avLst/>
          </a:prstGeom>
          <a:ln w="9525">
            <a:solidFill>
              <a:srgbClr val="F161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7C396ED-3D7D-C64A-B64A-8EDBAD4FE15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370" y="81426"/>
            <a:ext cx="1789674" cy="347086"/>
          </a:xfrm>
          <a:prstGeom prst="rect">
            <a:avLst/>
          </a:prstGeom>
        </p:spPr>
      </p:pic>
      <p:pic>
        <p:nvPicPr>
          <p:cNvPr id="10" name="Picture 2" descr="Image result for clemson paw">
            <a:extLst>
              <a:ext uri="{FF2B5EF4-FFF2-40B4-BE49-F238E27FC236}">
                <a16:creationId xmlns:a16="http://schemas.microsoft.com/office/drawing/2014/main" id="{EFA01AAB-EB09-8744-B3A4-0C4ED49786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308" y="6412538"/>
            <a:ext cx="308908" cy="29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lemson logo.gif">
            <a:extLst>
              <a:ext uri="{FF2B5EF4-FFF2-40B4-BE49-F238E27FC236}">
                <a16:creationId xmlns:a16="http://schemas.microsoft.com/office/drawing/2014/main" id="{17B8E454-84C6-B54B-9B2C-879CE7CB40A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669" y="55029"/>
            <a:ext cx="1454113" cy="4204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2883FF-05D5-6A42-A481-FD2071A27FC0}"/>
              </a:ext>
            </a:extLst>
          </p:cNvPr>
          <p:cNvCxnSpPr/>
          <p:nvPr userDrawn="1"/>
        </p:nvCxnSpPr>
        <p:spPr>
          <a:xfrm>
            <a:off x="593985" y="6422847"/>
            <a:ext cx="0" cy="33590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D4A08C73-7ECD-AE40-AC7F-7958E63DD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AuE 8500 Spring 2019</a:t>
            </a:r>
          </a:p>
        </p:txBody>
      </p:sp>
    </p:spTree>
    <p:extLst>
      <p:ext uri="{BB962C8B-B14F-4D97-AF65-F5344CB8AC3E}">
        <p14:creationId xmlns:p14="http://schemas.microsoft.com/office/powerpoint/2010/main" val="245971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61E27-B4C7-44E0-8CCD-0D1E4F8FF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73" y="1590905"/>
            <a:ext cx="12192000" cy="1982632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cs typeface="Calibri Light"/>
              </a:rPr>
              <a:t>Modelling and control of Turbocharged SI engine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-4273" y="2620124"/>
            <a:ext cx="12192000" cy="35960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1" dirty="0">
              <a:solidFill>
                <a:prstClr val="black"/>
              </a:solidFill>
              <a:latin typeface="Calibri Light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b="1" dirty="0">
              <a:solidFill>
                <a:prstClr val="black"/>
              </a:solidFill>
              <a:latin typeface="Calibri Light" panose="020F03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120"/>
              </a:spcAft>
            </a:pPr>
            <a:endParaRPr lang="en-US" sz="2400" b="1" dirty="0">
              <a:solidFill>
                <a:prstClr val="black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C92C1D-1B12-4BE1-9121-F05071F763FA}"/>
              </a:ext>
            </a:extLst>
          </p:cNvPr>
          <p:cNvSpPr txBox="1">
            <a:spLocks/>
          </p:cNvSpPr>
          <p:nvPr/>
        </p:nvSpPr>
        <p:spPr>
          <a:xfrm>
            <a:off x="4273" y="3284463"/>
            <a:ext cx="12192000" cy="1982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2</a:t>
            </a:r>
          </a:p>
          <a:p>
            <a:pPr algn="ctr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Ameya Salvi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Sohan Nair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Pardha Sai Krishna A</a:t>
            </a:r>
          </a:p>
          <a:p>
            <a:pPr algn="ctr"/>
            <a:endParaRPr lang="en-US" sz="2000" dirty="0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02E2D3C-563C-4052-8EF0-53BFE3A0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AuE827  Automotive Control Systems (Fall 2019)</a:t>
            </a:r>
          </a:p>
        </p:txBody>
      </p:sp>
    </p:spTree>
    <p:extLst>
      <p:ext uri="{BB962C8B-B14F-4D97-AF65-F5344CB8AC3E}">
        <p14:creationId xmlns:p14="http://schemas.microsoft.com/office/powerpoint/2010/main" val="3591582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3129-FDBA-47E4-93CD-6D3B1094A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014" y="501113"/>
            <a:ext cx="11111345" cy="1139151"/>
          </a:xfrm>
        </p:spPr>
        <p:txBody>
          <a:bodyPr>
            <a:normAutofit/>
          </a:bodyPr>
          <a:lstStyle/>
          <a:p>
            <a:r>
              <a:rPr lang="en-US" sz="4000" dirty="0"/>
              <a:t>Turbine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013" y="1476021"/>
                <a:ext cx="10580017" cy="4379347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Torque is  obtained as </a:t>
                </a:r>
              </a:p>
              <a:p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𝑡𝑢𝑟𝑏𝑖𝑛𝑒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𝑃𝑜𝑤𝑒𝑟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𝑇𝑢𝑟𝑏𝑖𝑛𝑒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𝑠𝑝𝑒𝑒𝑑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temperature rise in compressor is given as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                                </a:t>
                </a:r>
                <a:r>
                  <a:rPr lang="en-US" sz="16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where 1,2 represents inlet and outlet of turbine</a:t>
                </a:r>
              </a:p>
              <a:p>
                <a:endParaRPr 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013" y="1476021"/>
                <a:ext cx="10580017" cy="4379347"/>
              </a:xfrm>
              <a:blipFill>
                <a:blip r:embed="rId2"/>
                <a:stretch>
                  <a:fillRect l="-1037" t="-2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34D4F5-4876-42C1-A8C4-C5970787F194}"/>
              </a:ext>
            </a:extLst>
          </p:cNvPr>
          <p:cNvSpPr txBox="1"/>
          <p:nvPr/>
        </p:nvSpPr>
        <p:spPr>
          <a:xfrm>
            <a:off x="1370031" y="6453235"/>
            <a:ext cx="10136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Ref: Ref: L. Eriksson, S. Frei, C. Onder, L. Guzzella, Control and optimization of turbocharged spark ignited engines, Proceedings of the IFAC 15th Triennial World Congress, 2002..</a:t>
            </a:r>
          </a:p>
          <a:p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E829-DC23-4150-B79C-CAA23CB7065A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1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3129-FDBA-47E4-93CD-6D3B1094A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014" y="501113"/>
            <a:ext cx="11111345" cy="1139151"/>
          </a:xfrm>
        </p:spPr>
        <p:txBody>
          <a:bodyPr>
            <a:normAutofit/>
          </a:bodyPr>
          <a:lstStyle/>
          <a:p>
            <a:r>
              <a:rPr lang="en-US" sz="4000" dirty="0"/>
              <a:t>Compressor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013" y="1476022"/>
                <a:ext cx="10580017" cy="4880328"/>
              </a:xfrm>
            </p:spPr>
            <p:txBody>
              <a:bodyPr>
                <a:norm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compressor is described by its compressor map and pressures at inlet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and outlet  of compressor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compressor rotational speed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and inlet temperature of compressor with outputs being mass flow rate (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)and Torque needed to drive compressor to its final state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Power required by compressor to reach final state from initial state is given as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Torque required by compressor is given as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𝐶𝑜𝑚𝑝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𝑃𝑜𝑤𝑒𝑟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𝐶𝑜𝑚𝑝𝑟𝑒𝑠𝑠𝑜𝑟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𝑠𝑝𝑒𝑒𝑑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013" y="1476022"/>
                <a:ext cx="10580017" cy="4880328"/>
              </a:xfrm>
              <a:blipFill>
                <a:blip r:embed="rId2"/>
                <a:stretch>
                  <a:fillRect l="-1037" t="-1998" r="-1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34D4F5-4876-42C1-A8C4-C5970787F194}"/>
              </a:ext>
            </a:extLst>
          </p:cNvPr>
          <p:cNvSpPr txBox="1"/>
          <p:nvPr/>
        </p:nvSpPr>
        <p:spPr>
          <a:xfrm>
            <a:off x="1172208" y="6436602"/>
            <a:ext cx="10136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Ref: Ref: L. Eriksson, S. Frei, C. Onder, L. Guzzella, Control and optimization of turbocharged spark ignited engines, Proceedings of the IFAC 15th Triennial World Congress, 2002..</a:t>
            </a:r>
          </a:p>
          <a:p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B1591-98DA-40F7-A9F9-42ACC0149B33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1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3129-FDBA-47E4-93CD-6D3B1094A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014" y="501113"/>
            <a:ext cx="11111345" cy="1139151"/>
          </a:xfrm>
        </p:spPr>
        <p:txBody>
          <a:bodyPr>
            <a:normAutofit/>
          </a:bodyPr>
          <a:lstStyle/>
          <a:p>
            <a:r>
              <a:rPr lang="en-US" sz="4000" dirty="0"/>
              <a:t>Compressor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013" y="1476022"/>
                <a:ext cx="10580017" cy="4880328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efficiency of compressor is obtained from compressor maps</a:t>
                </a:r>
              </a:p>
              <a:p>
                <a:pPr algn="just"/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</a:p>
              <a:p>
                <a:pPr algn="just"/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temperature rise in compressor is given as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013" y="1476022"/>
                <a:ext cx="10580017" cy="4880328"/>
              </a:xfrm>
              <a:blipFill>
                <a:blip r:embed="rId2"/>
                <a:stretch>
                  <a:fillRect l="-749" t="-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34D4F5-4876-42C1-A8C4-C5970787F194}"/>
              </a:ext>
            </a:extLst>
          </p:cNvPr>
          <p:cNvSpPr txBox="1"/>
          <p:nvPr/>
        </p:nvSpPr>
        <p:spPr>
          <a:xfrm>
            <a:off x="1128074" y="6457890"/>
            <a:ext cx="10136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Ref: Ref: L. Eriksson, S. Frei, C. Onder, L. Guzzella, Control and optimization of turbocharged spark ignited engines, Proceedings of the IFAC 15th Triennial World Congress, 2002..</a:t>
            </a:r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D52BB-5BCC-421F-8AB5-415057AA74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38599" y="2024129"/>
            <a:ext cx="3663099" cy="185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1D7266-1324-47A9-8A75-5688651CDB75}"/>
              </a:ext>
            </a:extLst>
          </p:cNvPr>
          <p:cNvSpPr txBox="1"/>
          <p:nvPr/>
        </p:nvSpPr>
        <p:spPr>
          <a:xfrm>
            <a:off x="4029172" y="3987256"/>
            <a:ext cx="3672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 5: Compressor Maps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68635-A257-4FA1-8913-29BEF7874A6B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4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38EF-9126-4ABC-9BD2-381E7377A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064" y="764238"/>
            <a:ext cx="11111345" cy="96831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Turbocharger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7693BF1-9D3A-4700-9C69-DB8831B2A0D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09599" y="1732548"/>
                <a:ext cx="10555705" cy="4361214"/>
              </a:xfrm>
            </p:spPr>
            <p:txBody>
              <a:bodyPr>
                <a:noAutofit/>
              </a:bodyPr>
              <a:lstStyle/>
              <a:p>
                <a:pPr marL="457200" indent="-4572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The combined behavior of compressor and turbine is given by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𝑡𝑐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𝑡𝑐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𝑇𝑜𝑟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Tor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Tor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𝑓𝑟𝑖𝑐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𝑡𝑐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𝑡𝑢𝑟𝑏𝑜𝑐h𝑎𝑟𝑔𝑒𝑟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𝑡𝑐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𝐼𝑛𝑒𝑟𝑡𝑖𝑎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𝑡𝑢𝑟𝑏𝑜𝑐h𝑎𝑟𝑔𝑒𝑟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7693BF1-9D3A-4700-9C69-DB8831B2A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09599" y="1732548"/>
                <a:ext cx="10555705" cy="4361214"/>
              </a:xfrm>
              <a:blipFill>
                <a:blip r:embed="rId2"/>
                <a:stretch>
                  <a:fillRect l="-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F1A5027-1188-4101-AF2D-8DD86F17E8D2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9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A6C5-73F8-4E7F-8C0C-0DCFC7ACC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021" y="612184"/>
            <a:ext cx="11111345" cy="1381125"/>
          </a:xfrm>
        </p:spPr>
        <p:txBody>
          <a:bodyPr>
            <a:normAutofit fontScale="90000"/>
          </a:bodyPr>
          <a:lstStyle/>
          <a:p>
            <a:r>
              <a:rPr lang="en-US" dirty="0"/>
              <a:t>Boost Pressure estimation and energy Balance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8A6616F-ECE3-46EB-8A03-CD01FDB44C9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09599" y="2006372"/>
                <a:ext cx="11111345" cy="4010526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The Boost pressure required to provide same horsepower after downsizing is given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𝐵𝑆𝐹𝐶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𝐵𝑀𝐸𝑃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𝐴𝑓𝑅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𝐺𝑎𝑠𝐶𝑜𝑛𝑠𝑡𝑎𝑛𝑡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𝑖𝑛𝑡𝑎𝑘𝑒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From the energy balance between compressor and turbine,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𝑡𝑢𝑟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𝑒𝑥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𝑒𝑥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𝑜𝑢𝑡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𝑎𝑖𝑟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𝑎𝑖𝑟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𝑜𝑢𝑡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𝑜𝑢𝑡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𝑖𝑛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𝛾</m:t>
                                                  </m:r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𝑐𝑜𝑚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𝑡𝑢𝑟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𝑒𝑥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𝑜𝑢𝑡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8A6616F-ECE3-46EB-8A03-CD01FDB44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09599" y="2006372"/>
                <a:ext cx="11111345" cy="4010526"/>
              </a:xfrm>
              <a:blipFill>
                <a:blip r:embed="rId2"/>
                <a:stretch>
                  <a:fillRect l="-713" t="-2128" r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F45E582-7382-4391-BE57-491B99B9B976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FF5C9-7F2C-4D27-971E-8A82AC5D8C7E}"/>
              </a:ext>
            </a:extLst>
          </p:cNvPr>
          <p:cNvSpPr txBox="1"/>
          <p:nvPr/>
        </p:nvSpPr>
        <p:spPr>
          <a:xfrm>
            <a:off x="1128074" y="6457890"/>
            <a:ext cx="10136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http://www.turbos.borgwarner.com/go/B5WY8I</a:t>
            </a:r>
          </a:p>
        </p:txBody>
      </p:sp>
    </p:spTree>
    <p:extLst>
      <p:ext uri="{BB962C8B-B14F-4D97-AF65-F5344CB8AC3E}">
        <p14:creationId xmlns:p14="http://schemas.microsoft.com/office/powerpoint/2010/main" val="272390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34AF-1905-44D6-A200-9528CE724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327" y="501468"/>
            <a:ext cx="11111345" cy="80127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Simulink model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37740C-1679-4E08-9A45-C533A44FC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6" y="1225684"/>
            <a:ext cx="11156373" cy="49896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D973A-4EE9-4F97-939B-E606D3316AFC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F0CB28-5992-4B6C-A634-092DB8A166CF}"/>
              </a:ext>
            </a:extLst>
          </p:cNvPr>
          <p:cNvSpPr txBox="1"/>
          <p:nvPr/>
        </p:nvSpPr>
        <p:spPr>
          <a:xfrm>
            <a:off x="4282249" y="6225727"/>
            <a:ext cx="3672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 6</a:t>
            </a:r>
          </a:p>
        </p:txBody>
      </p:sp>
    </p:spTree>
    <p:extLst>
      <p:ext uri="{BB962C8B-B14F-4D97-AF65-F5344CB8AC3E}">
        <p14:creationId xmlns:p14="http://schemas.microsoft.com/office/powerpoint/2010/main" val="1971930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727D-B6D2-477A-B5E1-2F80A88D1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" y="891093"/>
            <a:ext cx="11111345" cy="1381125"/>
          </a:xfrm>
        </p:spPr>
        <p:txBody>
          <a:bodyPr>
            <a:normAutofit fontScale="90000"/>
          </a:bodyPr>
          <a:lstStyle/>
          <a:p>
            <a:r>
              <a:rPr lang="en-US" dirty="0"/>
              <a:t>Coordinated Control Approach: Mid-Ranging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77F47-C840-48A5-8C9E-342228C2665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2" y="2520416"/>
            <a:ext cx="5073170" cy="3009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2F80627-CE76-4864-B4B0-33DFB50B7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588926"/>
            <a:ext cx="5752011" cy="487244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Mid-Ranging is a process control technique for coordinated controls of two actuators.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Coarse actuator has low resolution but higher output dominance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Trim actuator has higher resolution but saturates easily.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Usually one actuator is stationary when other is being operated.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B6A501E-EDF5-4025-8097-8B29D8CBBC06}"/>
              </a:ext>
            </a:extLst>
          </p:cNvPr>
          <p:cNvSpPr txBox="1">
            <a:spLocks/>
          </p:cNvSpPr>
          <p:nvPr/>
        </p:nvSpPr>
        <p:spPr>
          <a:xfrm>
            <a:off x="811206" y="5644327"/>
            <a:ext cx="4717429" cy="453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Figure 7: Reference Block diagram for Coordinated control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C3A3A7-9360-4981-AAAD-8E366E08F584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61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8643-1A1E-4A95-A249-29EE4FD02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595724"/>
            <a:ext cx="11111345" cy="1381125"/>
          </a:xfrm>
        </p:spPr>
        <p:txBody>
          <a:bodyPr>
            <a:normAutofit/>
          </a:bodyPr>
          <a:lstStyle/>
          <a:p>
            <a:r>
              <a:rPr lang="en-US" sz="4800" dirty="0"/>
              <a:t>Controller Tuning: Mid-Ranging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6471C-70FA-4C41-AE80-2173AEA995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282506"/>
            <a:ext cx="5486399" cy="26989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BC2A5D6-37F1-48FD-B1FB-5391B4501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2852" y="1841863"/>
            <a:ext cx="5038093" cy="44805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Gain can be scheduled over a wide range of operating points.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Higher the operating points, better the performance will be of the controller.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We have chosen to tune the controller over three operating regions of low, medium and high loads.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30FB3FE-B942-4125-AA4A-0191CCFD6493}"/>
              </a:ext>
            </a:extLst>
          </p:cNvPr>
          <p:cNvSpPr txBox="1">
            <a:spLocks/>
          </p:cNvSpPr>
          <p:nvPr/>
        </p:nvSpPr>
        <p:spPr>
          <a:xfrm>
            <a:off x="609600" y="5060484"/>
            <a:ext cx="5486398" cy="453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Figure 8: Reference Block diagram for scheduling Throttle gains  with If-Else logic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6D93B-02AB-49C1-BC16-F8D2B30E6E1F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8321EA-6236-4168-A2D3-9060DEDD9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274501"/>
              </p:ext>
            </p:extLst>
          </p:nvPr>
        </p:nvGraphicFramePr>
        <p:xfrm>
          <a:off x="7130060" y="4096743"/>
          <a:ext cx="43040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672">
                  <a:extLst>
                    <a:ext uri="{9D8B030D-6E8A-4147-A177-3AD203B41FA5}">
                      <a16:colId xmlns:a16="http://schemas.microsoft.com/office/drawing/2014/main" val="1746668263"/>
                    </a:ext>
                  </a:extLst>
                </a:gridCol>
                <a:gridCol w="1434672">
                  <a:extLst>
                    <a:ext uri="{9D8B030D-6E8A-4147-A177-3AD203B41FA5}">
                      <a16:colId xmlns:a16="http://schemas.microsoft.com/office/drawing/2014/main" val="1286782993"/>
                    </a:ext>
                  </a:extLst>
                </a:gridCol>
                <a:gridCol w="1434672">
                  <a:extLst>
                    <a:ext uri="{9D8B030D-6E8A-4147-A177-3AD203B41FA5}">
                      <a16:colId xmlns:a16="http://schemas.microsoft.com/office/drawing/2014/main" val="1959560994"/>
                    </a:ext>
                  </a:extLst>
                </a:gridCol>
              </a:tblGrid>
              <a:tr h="343729">
                <a:tc>
                  <a:txBody>
                    <a:bodyPr/>
                    <a:lstStyle/>
                    <a:p>
                      <a:r>
                        <a:rPr lang="en-US" dirty="0"/>
                        <a:t>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Wastegate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967754"/>
                  </a:ext>
                </a:extLst>
              </a:tr>
              <a:tr h="343729"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06104"/>
                  </a:ext>
                </a:extLst>
              </a:tr>
              <a:tr h="343729">
                <a:tc>
                  <a:txBody>
                    <a:bodyPr/>
                    <a:lstStyle/>
                    <a:p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52643"/>
                  </a:ext>
                </a:extLst>
              </a:tr>
              <a:tr h="343729"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613245"/>
                  </a:ext>
                </a:extLst>
              </a:tr>
            </a:tbl>
          </a:graphicData>
        </a:graphic>
      </p:graphicFrame>
      <p:sp>
        <p:nvSpPr>
          <p:cNvPr id="10" name="Subtitle 2">
            <a:extLst>
              <a:ext uri="{FF2B5EF4-FFF2-40B4-BE49-F238E27FC236}">
                <a16:creationId xmlns:a16="http://schemas.microsoft.com/office/drawing/2014/main" id="{5EAE13C1-1B8C-49C5-A8DF-1EF090364A82}"/>
              </a:ext>
            </a:extLst>
          </p:cNvPr>
          <p:cNvSpPr txBox="1">
            <a:spLocks/>
          </p:cNvSpPr>
          <p:nvPr/>
        </p:nvSpPr>
        <p:spPr>
          <a:xfrm>
            <a:off x="7235219" y="5731461"/>
            <a:ext cx="4114801" cy="453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Table 1: Actuation Control over load regions</a:t>
            </a:r>
          </a:p>
        </p:txBody>
      </p:sp>
    </p:spTree>
    <p:extLst>
      <p:ext uri="{BB962C8B-B14F-4D97-AF65-F5344CB8AC3E}">
        <p14:creationId xmlns:p14="http://schemas.microsoft.com/office/powerpoint/2010/main" val="101209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492A-E8B7-4B3C-9689-5FF423E98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778553"/>
            <a:ext cx="10886637" cy="874682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Controllability Verification for the Fuel optimum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D8BEE-5531-4333-8198-9F096FBC339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6" y="2081938"/>
            <a:ext cx="5124252" cy="1850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B99388-DD7E-4C5E-A1EC-F69136BE9C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6" y="3921831"/>
            <a:ext cx="5124253" cy="19860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E2339B5-2320-4C66-A452-DD7B717A0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8144" y="2353508"/>
            <a:ext cx="5038093" cy="313664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It is first essential to check the controllability of the fuel optimum approach.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controller was tested for reference tracking of intake pressure with the wastegate completely open.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5BDF618-9FF6-4D4C-BC92-246F7551D2C3}"/>
              </a:ext>
            </a:extLst>
          </p:cNvPr>
          <p:cNvSpPr txBox="1">
            <a:spLocks/>
          </p:cNvSpPr>
          <p:nvPr/>
        </p:nvSpPr>
        <p:spPr>
          <a:xfrm>
            <a:off x="1224108" y="5974103"/>
            <a:ext cx="4619527" cy="453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Figure 9: Verification of the Fuel optimum controllability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5350A-7F7B-4489-96CD-A460AA9A0E02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0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C168A-3E38-437E-9186-13D2E6132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761124"/>
            <a:ext cx="9994710" cy="826027"/>
          </a:xfrm>
        </p:spPr>
        <p:txBody>
          <a:bodyPr>
            <a:noAutofit/>
          </a:bodyPr>
          <a:lstStyle/>
          <a:p>
            <a:r>
              <a:rPr lang="en-US" sz="4000" dirty="0"/>
              <a:t>Reference tracking and Actuations for multiple load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2F54B-BE9B-4F4A-8768-DC50A522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5" y="1952278"/>
            <a:ext cx="2967789" cy="18355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601F9-9721-41CF-985E-A37DD29B8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5" y="3787795"/>
            <a:ext cx="2985094" cy="2153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853134-8EBD-4518-8632-5E5201A15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00" y="1952277"/>
            <a:ext cx="3108459" cy="1811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F5033D-B78B-414B-BFB6-863990194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01" y="3783563"/>
            <a:ext cx="3108458" cy="2153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2D1C93-5BD7-4360-A87B-2257BC6C7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55" y="1952277"/>
            <a:ext cx="3148910" cy="1835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2D19F6-19F6-4FA7-9E65-8772D02508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55" y="3854886"/>
            <a:ext cx="3148910" cy="2081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1059E7DE-E2B0-477B-9D0E-D4D9C6C24499}"/>
              </a:ext>
            </a:extLst>
          </p:cNvPr>
          <p:cNvSpPr txBox="1">
            <a:spLocks/>
          </p:cNvSpPr>
          <p:nvPr/>
        </p:nvSpPr>
        <p:spPr>
          <a:xfrm>
            <a:off x="1270359" y="1672034"/>
            <a:ext cx="2104085" cy="329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0.3 bar  ~ 0.5 bar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952B13D-D90E-4228-B387-9CC3A28EFE74}"/>
              </a:ext>
            </a:extLst>
          </p:cNvPr>
          <p:cNvSpPr txBox="1">
            <a:spLocks/>
          </p:cNvSpPr>
          <p:nvPr/>
        </p:nvSpPr>
        <p:spPr>
          <a:xfrm>
            <a:off x="4712626" y="1682108"/>
            <a:ext cx="2104085" cy="329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0.4 bar  ~ 0.7 bar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3718B45-1F45-45FF-A594-DCD15CD05058}"/>
              </a:ext>
            </a:extLst>
          </p:cNvPr>
          <p:cNvSpPr txBox="1">
            <a:spLocks/>
          </p:cNvSpPr>
          <p:nvPr/>
        </p:nvSpPr>
        <p:spPr>
          <a:xfrm>
            <a:off x="8274524" y="1654241"/>
            <a:ext cx="2104085" cy="329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0.65 bar  ~ 0.9 bar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674ED-3E92-4E77-A9BA-358BD094B931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3EFBD-7BB0-4198-A2D8-709FDE9133A1}"/>
              </a:ext>
            </a:extLst>
          </p:cNvPr>
          <p:cNvSpPr txBox="1"/>
          <p:nvPr/>
        </p:nvSpPr>
        <p:spPr>
          <a:xfrm>
            <a:off x="3967729" y="5966071"/>
            <a:ext cx="36725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Figure 10</a:t>
            </a:r>
          </a:p>
        </p:txBody>
      </p:sp>
    </p:spTree>
    <p:extLst>
      <p:ext uri="{BB962C8B-B14F-4D97-AF65-F5344CB8AC3E}">
        <p14:creationId xmlns:p14="http://schemas.microsoft.com/office/powerpoint/2010/main" val="360549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50CD-6BF7-40C0-967B-91521919C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12559"/>
            <a:ext cx="11111345" cy="759314"/>
          </a:xfrm>
        </p:spPr>
        <p:txBody>
          <a:bodyPr>
            <a:normAutofit/>
          </a:bodyPr>
          <a:lstStyle/>
          <a:p>
            <a:r>
              <a:rPr lang="en-US" sz="4000" dirty="0"/>
              <a:t>What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B5154-3704-4AB8-81C1-A15AB2B77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496165"/>
            <a:ext cx="10434221" cy="4570701"/>
          </a:xfrm>
        </p:spPr>
        <p:txBody>
          <a:bodyPr>
            <a:normAutofit/>
          </a:bodyPr>
          <a:lstStyle/>
          <a:p>
            <a:endParaRPr lang="en-US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634E2F-8224-4B06-857E-063649C45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36" y="1329090"/>
            <a:ext cx="7374527" cy="4656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EED3D-98B1-462F-AFB9-F23105726942}"/>
              </a:ext>
            </a:extLst>
          </p:cNvPr>
          <p:cNvSpPr txBox="1"/>
          <p:nvPr/>
        </p:nvSpPr>
        <p:spPr>
          <a:xfrm>
            <a:off x="3687327" y="6579441"/>
            <a:ext cx="48173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https://media.ed.edmunds-media.com/non-make/carbuying/carbuying_501141_717.jpg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73DF5-A81B-48B7-92B3-9407807FA561}"/>
              </a:ext>
            </a:extLst>
          </p:cNvPr>
          <p:cNvSpPr txBox="1"/>
          <p:nvPr/>
        </p:nvSpPr>
        <p:spPr>
          <a:xfrm>
            <a:off x="2592371" y="6066866"/>
            <a:ext cx="7088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 1: Turbocharger representative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9204B-41BA-41BC-B360-DE931BE39F59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287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1411-01A2-4182-8C03-3A0B38C5C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20755"/>
            <a:ext cx="10990997" cy="1179957"/>
          </a:xfrm>
        </p:spPr>
        <p:txBody>
          <a:bodyPr>
            <a:normAutofit/>
          </a:bodyPr>
          <a:lstStyle/>
          <a:p>
            <a:r>
              <a:rPr lang="en-US" sz="4800" dirty="0"/>
              <a:t>Coordinated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07768-2D2F-4A8F-9265-2B313258A5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1880"/>
            <a:ext cx="5486399" cy="1734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8E0156-9F78-4EF7-B9CD-04C86166C3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936702"/>
            <a:ext cx="5486399" cy="1734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D8D20DE-3BA8-4F50-AE0C-E93A128EADE7}"/>
              </a:ext>
            </a:extLst>
          </p:cNvPr>
          <p:cNvSpPr txBox="1">
            <a:spLocks/>
          </p:cNvSpPr>
          <p:nvPr/>
        </p:nvSpPr>
        <p:spPr>
          <a:xfrm>
            <a:off x="2300755" y="5872692"/>
            <a:ext cx="2104085" cy="329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D8F9E24-4CC2-41ED-A3E4-73187EA1D17B}"/>
              </a:ext>
            </a:extLst>
          </p:cNvPr>
          <p:cNvSpPr txBox="1">
            <a:spLocks/>
          </p:cNvSpPr>
          <p:nvPr/>
        </p:nvSpPr>
        <p:spPr>
          <a:xfrm>
            <a:off x="1455175" y="5741734"/>
            <a:ext cx="3795243" cy="329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Figure 11: Coordinated Control of throttle and wastegate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33DD318-23F4-45F5-B043-9E2647C24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4307" y="820755"/>
            <a:ext cx="5038093" cy="5381042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Coordinated control for throttle and wastegate was demonstrated over for reference tracking of Intake Manifold pressure over a range of 0.3 bar to 0.9 bar pressure.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maximum lag of 1.5 Seconds was observed when transitioning from the low to high load conditions.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was observed that the controller performance can be improved by increasing the number of operating points and scheduling the gains over all operating regions.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47D6B-6B82-4804-89EF-412990B02372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50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1411-01A2-4182-8C03-3A0B38C5C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20755"/>
            <a:ext cx="10990997" cy="1179957"/>
          </a:xfrm>
        </p:spPr>
        <p:txBody>
          <a:bodyPr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D8D20DE-3BA8-4F50-AE0C-E93A128EADE7}"/>
              </a:ext>
            </a:extLst>
          </p:cNvPr>
          <p:cNvSpPr txBox="1">
            <a:spLocks/>
          </p:cNvSpPr>
          <p:nvPr/>
        </p:nvSpPr>
        <p:spPr>
          <a:xfrm>
            <a:off x="2300755" y="5872692"/>
            <a:ext cx="2104085" cy="329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33DD318-23F4-45F5-B043-9E2647C24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1" y="1802673"/>
            <a:ext cx="10972800" cy="4399123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[1] </a:t>
            </a:r>
            <a:r>
              <a:rPr lang="en-US" sz="2000" dirty="0" err="1">
                <a:solidFill>
                  <a:schemeClr val="tx1"/>
                </a:solidFill>
              </a:rPr>
              <a:t>Guzzella</a:t>
            </a:r>
            <a:r>
              <a:rPr lang="en-US" sz="2000" dirty="0">
                <a:solidFill>
                  <a:schemeClr val="tx1"/>
                </a:solidFill>
              </a:rPr>
              <a:t>, L., &amp; </a:t>
            </a:r>
            <a:r>
              <a:rPr lang="en-US" sz="2000" dirty="0" err="1">
                <a:solidFill>
                  <a:schemeClr val="tx1"/>
                </a:solidFill>
              </a:rPr>
              <a:t>Onder</a:t>
            </a:r>
            <a:r>
              <a:rPr lang="en-US" sz="2000" dirty="0">
                <a:solidFill>
                  <a:schemeClr val="tx1"/>
                </a:solidFill>
              </a:rPr>
              <a:t>, C. (2009). Introduction to modeling and control of internal combustion engine systems. Springer Science &amp; Business Media.</a:t>
            </a:r>
          </a:p>
          <a:p>
            <a:r>
              <a:rPr lang="en-US" sz="2000" dirty="0">
                <a:solidFill>
                  <a:schemeClr val="tx1"/>
                </a:solidFill>
              </a:rPr>
              <a:t>[2] Yu </a:t>
            </a:r>
            <a:r>
              <a:rPr lang="en-US" sz="2000" dirty="0" err="1">
                <a:solidFill>
                  <a:schemeClr val="tx1"/>
                </a:solidFill>
              </a:rPr>
              <a:t>Guang</a:t>
            </a:r>
            <a:r>
              <a:rPr lang="en-US" sz="2000" dirty="0">
                <a:solidFill>
                  <a:schemeClr val="tx1"/>
                </a:solidFill>
              </a:rPr>
              <a:t> and K. Suzuki, “Application of control-oriented modeling methodology to turbocharged SI engine system development,” 2014, pp. 189–194 [Online]. Available: https://ieeexplore.ieee.org/document/6896620</a:t>
            </a:r>
          </a:p>
          <a:p>
            <a:r>
              <a:rPr lang="en-US" sz="2000" dirty="0">
                <a:solidFill>
                  <a:schemeClr val="tx1"/>
                </a:solidFill>
              </a:rPr>
              <a:t>[3] A. F. Khan, A. </a:t>
            </a:r>
            <a:r>
              <a:rPr lang="en-US" sz="2000" dirty="0" err="1">
                <a:solidFill>
                  <a:schemeClr val="tx1"/>
                </a:solidFill>
              </a:rPr>
              <a:t>Burluka</a:t>
            </a:r>
            <a:r>
              <a:rPr lang="en-US" sz="2000" dirty="0">
                <a:solidFill>
                  <a:schemeClr val="tx1"/>
                </a:solidFill>
              </a:rPr>
              <a:t>, J. </a:t>
            </a:r>
            <a:r>
              <a:rPr lang="en-US" sz="2000" dirty="0" err="1">
                <a:solidFill>
                  <a:schemeClr val="tx1"/>
                </a:solidFill>
              </a:rPr>
              <a:t>Neumeister</a:t>
            </a:r>
            <a:r>
              <a:rPr lang="en-US" sz="2000" dirty="0">
                <a:solidFill>
                  <a:schemeClr val="tx1"/>
                </a:solidFill>
              </a:rPr>
              <a:t>, D. </a:t>
            </a:r>
            <a:r>
              <a:rPr lang="en-US" sz="2000" dirty="0" err="1">
                <a:solidFill>
                  <a:schemeClr val="tx1"/>
                </a:solidFill>
              </a:rPr>
              <a:t>OudeNijeweme</a:t>
            </a:r>
            <a:r>
              <a:rPr lang="en-US" sz="2000" dirty="0">
                <a:solidFill>
                  <a:schemeClr val="tx1"/>
                </a:solidFill>
              </a:rPr>
              <a:t>, P. Freeland, and J. </a:t>
            </a:r>
            <a:r>
              <a:rPr lang="en-US" sz="2000" dirty="0" err="1">
                <a:solidFill>
                  <a:schemeClr val="tx1"/>
                </a:solidFill>
              </a:rPr>
              <a:t>Mitcalf</a:t>
            </a:r>
            <a:r>
              <a:rPr lang="en-US" sz="2000" dirty="0">
                <a:solidFill>
                  <a:schemeClr val="tx1"/>
                </a:solidFill>
              </a:rPr>
              <a:t>, “Combustion and Autoignition Modelling in a Turbocharged SI Engine,” vol. 9, no. 4, pp. 2079–2090, Oct. 2016 [Online]. Available: https://www.jstor.org/stable/26284968</a:t>
            </a:r>
          </a:p>
          <a:p>
            <a:r>
              <a:rPr lang="en-US" sz="2000" dirty="0">
                <a:solidFill>
                  <a:schemeClr val="tx1"/>
                </a:solidFill>
              </a:rPr>
              <a:t>[4] R. Sharma, D. </a:t>
            </a:r>
            <a:r>
              <a:rPr lang="en-US" sz="2000" dirty="0" err="1">
                <a:solidFill>
                  <a:schemeClr val="tx1"/>
                </a:solidFill>
              </a:rPr>
              <a:t>Nesic</a:t>
            </a:r>
            <a:r>
              <a:rPr lang="en-US" sz="2000" dirty="0">
                <a:solidFill>
                  <a:schemeClr val="tx1"/>
                </a:solidFill>
              </a:rPr>
              <a:t>, and C. </a:t>
            </a:r>
            <a:r>
              <a:rPr lang="en-US" sz="2000" dirty="0" err="1">
                <a:solidFill>
                  <a:schemeClr val="tx1"/>
                </a:solidFill>
              </a:rPr>
              <a:t>Manzie</a:t>
            </a:r>
            <a:r>
              <a:rPr lang="en-US" sz="2000" dirty="0">
                <a:solidFill>
                  <a:schemeClr val="tx1"/>
                </a:solidFill>
              </a:rPr>
              <a:t>, “Control Oriented Modeling of Turbocharged (TC) Spark Ignition (SI) Engine,” Apr. 2009 [Online]. Available: https://saemobilus.sae.org/content/2009-01-0684</a:t>
            </a:r>
          </a:p>
          <a:p>
            <a:r>
              <a:rPr lang="en-US" sz="2000" dirty="0">
                <a:solidFill>
                  <a:schemeClr val="tx1"/>
                </a:solidFill>
              </a:rPr>
              <a:t>[5] Q. Chen, J. Ni, X. Shi, Q. Wang, Q. Chen, and S. Liu, “Research on Effect of Wastegate Diameter on Turbocharged Gasoline Engine </a:t>
            </a:r>
            <a:r>
              <a:rPr lang="en-US" sz="2000" dirty="0" err="1">
                <a:solidFill>
                  <a:schemeClr val="tx1"/>
                </a:solidFill>
              </a:rPr>
              <a:t>Perfor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mance</a:t>
            </a:r>
            <a:r>
              <a:rPr lang="en-US" sz="2000" dirty="0">
                <a:solidFill>
                  <a:schemeClr val="tx1"/>
                </a:solidFill>
              </a:rPr>
              <a:t>,” Apr. 2016 [Online]. Available: https://saemobilus.sae.org/content/2016-01-1028</a:t>
            </a:r>
          </a:p>
          <a:p>
            <a:r>
              <a:rPr lang="en-US" sz="2000" dirty="0">
                <a:solidFill>
                  <a:schemeClr val="tx1"/>
                </a:solidFill>
              </a:rPr>
              <a:t>[6] W. </a:t>
            </a:r>
            <a:r>
              <a:rPr lang="en-US" sz="2000" dirty="0" err="1">
                <a:solidFill>
                  <a:schemeClr val="tx1"/>
                </a:solidFill>
              </a:rPr>
              <a:t>Hofbauer</a:t>
            </a:r>
            <a:r>
              <a:rPr lang="en-US" sz="2000" dirty="0">
                <a:solidFill>
                  <a:schemeClr val="tx1"/>
                </a:solidFill>
              </a:rPr>
              <a:t>, P. </a:t>
            </a:r>
            <a:r>
              <a:rPr lang="en-US" sz="2000" dirty="0" err="1">
                <a:solidFill>
                  <a:schemeClr val="tx1"/>
                </a:solidFill>
              </a:rPr>
              <a:t>Dolovai</a:t>
            </a:r>
            <a:r>
              <a:rPr lang="en-US" sz="2000" dirty="0">
                <a:solidFill>
                  <a:schemeClr val="tx1"/>
                </a:solidFill>
              </a:rPr>
              <a:t>, H. . </a:t>
            </a:r>
            <a:r>
              <a:rPr lang="en-US" sz="2000" dirty="0" err="1">
                <a:solidFill>
                  <a:schemeClr val="tx1"/>
                </a:solidFill>
              </a:rPr>
              <a:t>Joergl</a:t>
            </a:r>
            <a:r>
              <a:rPr lang="en-US" sz="2000" dirty="0">
                <a:solidFill>
                  <a:schemeClr val="tx1"/>
                </a:solidFill>
              </a:rPr>
              <a:t>, and J. </a:t>
            </a:r>
            <a:r>
              <a:rPr lang="en-US" sz="2000" dirty="0" err="1">
                <a:solidFill>
                  <a:schemeClr val="tx1"/>
                </a:solidFill>
              </a:rPr>
              <a:t>Hirzinger</a:t>
            </a:r>
            <a:r>
              <a:rPr lang="en-US" sz="2000" dirty="0">
                <a:solidFill>
                  <a:schemeClr val="tx1"/>
                </a:solidFill>
              </a:rPr>
              <a:t>, “LQG/LTR Controller Design for a Gas Engine,” 2006, vol. 3, pp. 1631–1636 [Online]. Available: https://ieeexplore.ieee.org/document/4078488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E74194-56BE-4363-A41E-7D05CD04F756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31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1411-01A2-4182-8C03-3A0B38C5C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20755"/>
            <a:ext cx="10990997" cy="1179957"/>
          </a:xfrm>
        </p:spPr>
        <p:txBody>
          <a:bodyPr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D8D20DE-3BA8-4F50-AE0C-E93A128EADE7}"/>
              </a:ext>
            </a:extLst>
          </p:cNvPr>
          <p:cNvSpPr txBox="1">
            <a:spLocks/>
          </p:cNvSpPr>
          <p:nvPr/>
        </p:nvSpPr>
        <p:spPr>
          <a:xfrm>
            <a:off x="2300755" y="5872692"/>
            <a:ext cx="2104085" cy="329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33DD318-23F4-45F5-B043-9E2647C24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1" y="1802673"/>
            <a:ext cx="10972800" cy="465365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[7] R. Beckmann, W. </a:t>
            </a:r>
            <a:r>
              <a:rPr lang="en-US" sz="2000" dirty="0" err="1">
                <a:solidFill>
                  <a:schemeClr val="tx1"/>
                </a:solidFill>
              </a:rPr>
              <a:t>Drewelow</a:t>
            </a:r>
            <a:r>
              <a:rPr lang="en-US" sz="2000" dirty="0">
                <a:solidFill>
                  <a:schemeClr val="tx1"/>
                </a:solidFill>
              </a:rPr>
              <a:t>, B. Lampe, P. </a:t>
            </a:r>
            <a:r>
              <a:rPr lang="en-US" sz="2000" dirty="0" err="1">
                <a:solidFill>
                  <a:schemeClr val="tx1"/>
                </a:solidFill>
              </a:rPr>
              <a:t>Dunow</a:t>
            </a:r>
            <a:r>
              <a:rPr lang="en-US" sz="2000" dirty="0">
                <a:solidFill>
                  <a:schemeClr val="tx1"/>
                </a:solidFill>
              </a:rPr>
              <a:t>, M. </a:t>
            </a:r>
            <a:r>
              <a:rPr lang="en-US" sz="2000" dirty="0" err="1">
                <a:solidFill>
                  <a:schemeClr val="tx1"/>
                </a:solidFill>
              </a:rPr>
              <a:t>Schultalbers</a:t>
            </a:r>
            <a:r>
              <a:rPr lang="en-US" sz="2000" dirty="0">
                <a:solidFill>
                  <a:schemeClr val="tx1"/>
                </a:solidFill>
              </a:rPr>
              <a:t>, and N. </a:t>
            </a:r>
            <a:r>
              <a:rPr lang="en-US" sz="2000" dirty="0" err="1">
                <a:solidFill>
                  <a:schemeClr val="tx1"/>
                </a:solidFill>
              </a:rPr>
              <a:t>Weinhold</a:t>
            </a:r>
            <a:r>
              <a:rPr lang="en-US" sz="2000" dirty="0">
                <a:solidFill>
                  <a:schemeClr val="tx1"/>
                </a:solidFill>
              </a:rPr>
              <a:t>, “Exact air charge feed forward control of a turbocharged SI engine,” 2012, pp. 1509–1515 [Online]. Available: https://ieeexplore.ieee.org/document/6402698</a:t>
            </a:r>
          </a:p>
          <a:p>
            <a:r>
              <a:rPr lang="en-US" sz="2000" dirty="0">
                <a:solidFill>
                  <a:schemeClr val="tx1"/>
                </a:solidFill>
              </a:rPr>
              <a:t>[8] L. Eriksson, L. Nielsen, J. </a:t>
            </a:r>
            <a:r>
              <a:rPr lang="en-US" sz="2000" dirty="0" err="1">
                <a:solidFill>
                  <a:schemeClr val="tx1"/>
                </a:solidFill>
              </a:rPr>
              <a:t>Brugård</a:t>
            </a:r>
            <a:r>
              <a:rPr lang="en-US" sz="2000" dirty="0">
                <a:solidFill>
                  <a:schemeClr val="tx1"/>
                </a:solidFill>
              </a:rPr>
              <a:t>, J. </a:t>
            </a:r>
            <a:r>
              <a:rPr lang="en-US" sz="2000" dirty="0" err="1">
                <a:solidFill>
                  <a:schemeClr val="tx1"/>
                </a:solidFill>
              </a:rPr>
              <a:t>Bergström</a:t>
            </a:r>
            <a:r>
              <a:rPr lang="en-US" sz="2000" dirty="0">
                <a:solidFill>
                  <a:schemeClr val="tx1"/>
                </a:solidFill>
              </a:rPr>
              <a:t>, F. </a:t>
            </a:r>
            <a:r>
              <a:rPr lang="en-US" sz="2000" dirty="0" err="1">
                <a:solidFill>
                  <a:schemeClr val="tx1"/>
                </a:solidFill>
              </a:rPr>
              <a:t>Pettersson</a:t>
            </a:r>
            <a:r>
              <a:rPr lang="en-US" sz="2000" dirty="0">
                <a:solidFill>
                  <a:schemeClr val="tx1"/>
                </a:solidFill>
              </a:rPr>
              <a:t>, and P. Andersson, “Modeling of a turbocharged SI engine,” vol. 26, no. 1, pp. 129–137, 2002 [Online]. Available: https://www.sciencedirect.com/science/article/pii/S1367578802800220</a:t>
            </a:r>
          </a:p>
          <a:p>
            <a:r>
              <a:rPr lang="en-US" sz="2000" dirty="0">
                <a:solidFill>
                  <a:schemeClr val="tx1"/>
                </a:solidFill>
              </a:rPr>
              <a:t>[9] D. </a:t>
            </a:r>
            <a:r>
              <a:rPr lang="en-US" sz="2000" dirty="0" err="1">
                <a:solidFill>
                  <a:schemeClr val="tx1"/>
                </a:solidFill>
              </a:rPr>
              <a:t>Khiar</a:t>
            </a:r>
            <a:r>
              <a:rPr lang="en-US" sz="2000" dirty="0">
                <a:solidFill>
                  <a:schemeClr val="tx1"/>
                </a:solidFill>
              </a:rPr>
              <a:t>, J. Lauber, T. . Guerra, T. </a:t>
            </a:r>
            <a:r>
              <a:rPr lang="en-US" sz="2000" dirty="0" err="1">
                <a:solidFill>
                  <a:schemeClr val="tx1"/>
                </a:solidFill>
              </a:rPr>
              <a:t>Floquet</a:t>
            </a:r>
            <a:r>
              <a:rPr lang="en-US" sz="2000" dirty="0">
                <a:solidFill>
                  <a:schemeClr val="tx1"/>
                </a:solidFill>
              </a:rPr>
              <a:t>, Y. </a:t>
            </a:r>
            <a:r>
              <a:rPr lang="en-US" sz="2000" dirty="0" err="1">
                <a:solidFill>
                  <a:schemeClr val="tx1"/>
                </a:solidFill>
              </a:rPr>
              <a:t>Chamaillard</a:t>
            </a:r>
            <a:r>
              <a:rPr lang="en-US" sz="2000" dirty="0">
                <a:solidFill>
                  <a:schemeClr val="tx1"/>
                </a:solidFill>
              </a:rPr>
              <a:t>, and G. Colin, “Nonlinear modelling and control approach for a turbocharged SI engine,” 2006, pp. 325–330 [Online]. Available: https://ieeexplore.ieee.org/document/4153442</a:t>
            </a:r>
          </a:p>
          <a:p>
            <a:r>
              <a:rPr lang="en-US" sz="2000" dirty="0">
                <a:solidFill>
                  <a:schemeClr val="tx1"/>
                </a:solidFill>
              </a:rPr>
              <a:t>[10] L. Eriksson, S. Frei, C. </a:t>
            </a:r>
            <a:r>
              <a:rPr lang="en-US" sz="2000" dirty="0" err="1">
                <a:solidFill>
                  <a:schemeClr val="tx1"/>
                </a:solidFill>
              </a:rPr>
              <a:t>Onder</a:t>
            </a:r>
            <a:r>
              <a:rPr lang="en-US" sz="2000" dirty="0">
                <a:solidFill>
                  <a:schemeClr val="tx1"/>
                </a:solidFill>
              </a:rPr>
              <a:t>, L. </a:t>
            </a:r>
            <a:r>
              <a:rPr lang="en-US" sz="2000" dirty="0" err="1">
                <a:solidFill>
                  <a:schemeClr val="tx1"/>
                </a:solidFill>
              </a:rPr>
              <a:t>Guzzella</a:t>
            </a:r>
            <a:r>
              <a:rPr lang="en-US" sz="2000" dirty="0">
                <a:solidFill>
                  <a:schemeClr val="tx1"/>
                </a:solidFill>
              </a:rPr>
              <a:t>, Control and optimization of turbocharged spark ignited engines, Proceedings of the IFAC 15th Triennial World Congress, 2002.</a:t>
            </a:r>
          </a:p>
          <a:p>
            <a:r>
              <a:rPr lang="en-US" sz="2000" dirty="0">
                <a:solidFill>
                  <a:schemeClr val="tx1"/>
                </a:solidFill>
              </a:rPr>
              <a:t>[11] P. </a:t>
            </a:r>
            <a:r>
              <a:rPr lang="en-US" sz="2000" dirty="0" err="1">
                <a:solidFill>
                  <a:schemeClr val="tx1"/>
                </a:solidFill>
              </a:rPr>
              <a:t>Gorzelic</a:t>
            </a:r>
            <a:r>
              <a:rPr lang="en-US" sz="2000" dirty="0">
                <a:solidFill>
                  <a:schemeClr val="tx1"/>
                </a:solidFill>
              </a:rPr>
              <a:t>, E. </a:t>
            </a:r>
            <a:r>
              <a:rPr lang="en-US" sz="2000" dirty="0" err="1">
                <a:solidFill>
                  <a:schemeClr val="tx1"/>
                </a:solidFill>
              </a:rPr>
              <a:t>Hellstrom</a:t>
            </a:r>
            <a:r>
              <a:rPr lang="en-US" sz="2000" dirty="0">
                <a:solidFill>
                  <a:schemeClr val="tx1"/>
                </a:solidFill>
              </a:rPr>
              <a:t>, A. </a:t>
            </a:r>
            <a:r>
              <a:rPr lang="en-US" sz="2000" dirty="0" err="1">
                <a:solidFill>
                  <a:schemeClr val="tx1"/>
                </a:solidFill>
              </a:rPr>
              <a:t>Stefanopoulou</a:t>
            </a:r>
            <a:r>
              <a:rPr lang="en-US" sz="2000" dirty="0">
                <a:solidFill>
                  <a:schemeClr val="tx1"/>
                </a:solidFill>
              </a:rPr>
              <a:t>, L. Jiang, S. Gopinath, A Coordinated Approach for Throttle and Wastegate Control in Turbocharged Spark Ignition Engines, ACCESS project consortium (Robert Bosch LLC, AVL Inc., </a:t>
            </a:r>
            <a:r>
              <a:rPr lang="en-US" sz="2000" dirty="0" err="1">
                <a:solidFill>
                  <a:schemeClr val="tx1"/>
                </a:solidFill>
              </a:rPr>
              <a:t>Emitec</a:t>
            </a:r>
            <a:r>
              <a:rPr lang="en-US" sz="2000" dirty="0">
                <a:solidFill>
                  <a:schemeClr val="tx1"/>
                </a:solidFill>
              </a:rPr>
              <a:t> Inc.)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E3F48-BB0A-4CE1-BA74-95C7BE8E833D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8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1411-01A2-4182-8C03-3A0B38C5C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20755"/>
            <a:ext cx="10990997" cy="1179957"/>
          </a:xfrm>
        </p:spPr>
        <p:txBody>
          <a:bodyPr>
            <a:norm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D8D20DE-3BA8-4F50-AE0C-E93A128EADE7}"/>
              </a:ext>
            </a:extLst>
          </p:cNvPr>
          <p:cNvSpPr txBox="1">
            <a:spLocks/>
          </p:cNvSpPr>
          <p:nvPr/>
        </p:nvSpPr>
        <p:spPr>
          <a:xfrm>
            <a:off x="2300755" y="5872692"/>
            <a:ext cx="2104085" cy="329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33DD318-23F4-45F5-B043-9E2647C24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1" y="1802673"/>
            <a:ext cx="10972800" cy="465365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[12] A. Thomasson, L. Eriksson, O. </a:t>
            </a:r>
            <a:r>
              <a:rPr lang="en-US" sz="2000" dirty="0" err="1">
                <a:solidFill>
                  <a:schemeClr val="tx1"/>
                </a:solidFill>
              </a:rPr>
              <a:t>Leufv´en</a:t>
            </a:r>
            <a:r>
              <a:rPr lang="en-US" sz="2000" dirty="0">
                <a:solidFill>
                  <a:schemeClr val="tx1"/>
                </a:solidFill>
              </a:rPr>
              <a:t>, P. Andersson, Wastegate Actuator Modeling and Model-Based Boost Pressure Control, IFAC Workshop on Engine and Powertrain Control, Simulation and Modelling, 2009.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E3F48-BB0A-4CE1-BA74-95C7BE8E833D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73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1411-01A2-4182-8C03-3A0B38C5C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20755"/>
            <a:ext cx="10990997" cy="1179957"/>
          </a:xfrm>
        </p:spPr>
        <p:txBody>
          <a:bodyPr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D8D20DE-3BA8-4F50-AE0C-E93A128EADE7}"/>
              </a:ext>
            </a:extLst>
          </p:cNvPr>
          <p:cNvSpPr txBox="1">
            <a:spLocks/>
          </p:cNvSpPr>
          <p:nvPr/>
        </p:nvSpPr>
        <p:spPr>
          <a:xfrm>
            <a:off x="2300755" y="5872692"/>
            <a:ext cx="2104085" cy="329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E3F48-BB0A-4CE1-BA74-95C7BE8E833D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60C9B1-D5FD-44C6-9449-5B2728F7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03" y="1783830"/>
            <a:ext cx="10990997" cy="4578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B4D5E-E7C5-43B1-9BCF-DD09DD01A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560" y="5512526"/>
            <a:ext cx="1273928" cy="4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2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50CD-6BF7-40C0-967B-91521919C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12559"/>
            <a:ext cx="11111345" cy="759314"/>
          </a:xfrm>
        </p:spPr>
        <p:txBody>
          <a:bodyPr>
            <a:normAutofit/>
          </a:bodyPr>
          <a:lstStyle/>
          <a:p>
            <a:r>
              <a:rPr lang="en-US" sz="4000" dirty="0"/>
              <a:t>Our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B5154-3704-4AB8-81C1-A15AB2B77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496165"/>
            <a:ext cx="10434221" cy="457070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Mean Value Engine Models (MVEMs)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Using a two input single output (TISO) system, we will control the throttle and wastegate using a single input variable.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 PI controller is used since the wastegate is a slow actuator and overshoot is not a concern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E4ABB33-EEC4-49DD-8A8C-385CE083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AuE827  Automotive Control Systems (Fall 2019)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6B6C10-8267-4E29-8A71-D0B787A0A446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3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50CD-6BF7-40C0-967B-91521919C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12559"/>
            <a:ext cx="11111345" cy="759314"/>
          </a:xfrm>
        </p:spPr>
        <p:txBody>
          <a:bodyPr>
            <a:normAutofit/>
          </a:bodyPr>
          <a:lstStyle/>
          <a:p>
            <a:r>
              <a:rPr lang="en-US" sz="4000" dirty="0"/>
              <a:t>Fuel Optimal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CB5154-3704-4AB8-81C1-A15AB2B77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496165"/>
            <a:ext cx="10434221" cy="4570701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Maximum fuel efficiency is achieved at a given operating point when the wastegate is as open as possible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This minimizes pumping losses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wastegate is open at low and medium loads, only closing at WOT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Only one actuator is active, though it has slow response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E4ABB33-EEC4-49DD-8A8C-385CE083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AuE827  Automotive Control Systems (Fall 2019)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B08C3-C944-406B-A1F6-386E652CC6FA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3129-FDBA-47E4-93CD-6D3B1094A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014" y="501113"/>
            <a:ext cx="11111345" cy="1139151"/>
          </a:xfrm>
        </p:spPr>
        <p:txBody>
          <a:bodyPr>
            <a:normAutofit/>
          </a:bodyPr>
          <a:lstStyle/>
          <a:p>
            <a:r>
              <a:rPr lang="en-US" sz="4000" dirty="0"/>
              <a:t>Mean Value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23A9A-A734-4A13-B80B-8BA0939F9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014" y="1476022"/>
            <a:ext cx="9144000" cy="476802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Mean value models are control oriented models which assumes the process to be spread over the entire cycle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By mean value modelling, every component will be treated as Volumetric pump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The reciprocating behavior of engine is identified by introducing delays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Mean value models consider variables to spatially invariant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4D4F5-4876-42C1-A8C4-C5970787F194}"/>
              </a:ext>
            </a:extLst>
          </p:cNvPr>
          <p:cNvSpPr txBox="1"/>
          <p:nvPr/>
        </p:nvSpPr>
        <p:spPr>
          <a:xfrm>
            <a:off x="2055044" y="6449280"/>
            <a:ext cx="10136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Ref: Guzzella, L., &amp; Onder, C. (2009). </a:t>
            </a:r>
            <a:r>
              <a:rPr lang="en-US" sz="1000" i="1" dirty="0"/>
              <a:t>Introduction to modeling and control of internal combustion engine systems</a:t>
            </a:r>
            <a:r>
              <a:rPr lang="en-US" sz="1000" dirty="0"/>
              <a:t>. Springer Science &amp; Business Media.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FE7DA9-F737-40B6-8C00-CB195E2F921B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7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3129-FDBA-47E4-93CD-6D3B1094A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014" y="501113"/>
            <a:ext cx="11111345" cy="1139151"/>
          </a:xfrm>
        </p:spPr>
        <p:txBody>
          <a:bodyPr>
            <a:normAutofit/>
          </a:bodyPr>
          <a:lstStyle/>
          <a:p>
            <a:r>
              <a:rPr lang="en-US" sz="4000" dirty="0"/>
              <a:t>Engine mass flow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013" y="1476021"/>
                <a:ext cx="10580017" cy="5103888"/>
              </a:xfrm>
            </p:spPr>
            <p:txBody>
              <a:bodyPr>
                <a:normAutofit fontScale="55000" lnSpcReduction="20000"/>
              </a:bodyPr>
              <a:lstStyle/>
              <a:p>
                <a:pPr marL="457200" indent="-4572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sz="4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engine mass flow is given by</a:t>
                </a:r>
                <a:endParaRPr lang="en-US" sz="42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5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acc>
                      <m:r>
                        <a:rPr lang="en-US" sz="25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5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US" sz="25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5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vol</m:t>
                          </m:r>
                        </m:sub>
                      </m:sSub>
                      <m:r>
                        <a:rPr lang="en-US" sz="25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5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5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25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5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US" sz="25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4∗</m:t>
                          </m:r>
                          <m:r>
                            <m:rPr>
                              <m:sty m:val="p"/>
                            </m:rPr>
                            <a:rPr lang="en-US" sz="25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en-US" sz="25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5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en-US" sz="4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4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4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denotes density,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4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4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displaced volume of engine</a:t>
                </a:r>
              </a:p>
              <a:p>
                <a:pPr marL="457200" indent="-4572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sz="4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Volumetric efficiency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4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vol</m:t>
                        </m:r>
                      </m:sub>
                    </m:sSub>
                    <m:r>
                      <a:rPr lang="en-US" sz="4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2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)of engine depends on manifold  pressure and speed of engine. In this context we are only considering the effects of manifold pressure</a:t>
                </a:r>
              </a:p>
              <a:p>
                <a:pPr algn="ctr">
                  <a:lnSpc>
                    <a:spcPct val="160000"/>
                  </a:lnSpc>
                </a:pPr>
                <a:r>
                  <a:rPr lang="en-US" sz="2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𝑣𝑜𝑙</m:t>
                        </m:r>
                      </m:sub>
                    </m:sSub>
                    <m:r>
                      <a:rPr lang="en-US" sz="25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𝑣𝑜𝑙</m:t>
                            </m:r>
                          </m:sub>
                        </m:sSub>
                      </m:sub>
                    </m:sSub>
                    <m:r>
                      <a:rPr lang="en-US" sz="25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5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5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5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𝑒𝑚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5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5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500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𝑖𝑚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25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5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5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5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</m:t>
                    </m:r>
                  </m:oMath>
                </a14:m>
                <a:endParaRPr lang="en-US" sz="25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60000"/>
                  </a:lnSpc>
                </a:pPr>
                <a:r>
                  <a:rPr lang="en-US" sz="2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25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25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𝑣𝑜𝑙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constant, γ is the ratio of specific heats,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5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5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compression ratio</a:t>
                </a:r>
              </a:p>
              <a:p>
                <a:pPr algn="just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013" y="1476021"/>
                <a:ext cx="10580017" cy="5103888"/>
              </a:xfrm>
              <a:blipFill>
                <a:blip r:embed="rId2"/>
                <a:stretch>
                  <a:fillRect l="-691" r="-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34D4F5-4876-42C1-A8C4-C5970787F194}"/>
              </a:ext>
            </a:extLst>
          </p:cNvPr>
          <p:cNvSpPr txBox="1"/>
          <p:nvPr/>
        </p:nvSpPr>
        <p:spPr>
          <a:xfrm>
            <a:off x="1659403" y="6475406"/>
            <a:ext cx="10136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Ref: Guzzella, L., &amp; Onder, C. (2009). </a:t>
            </a:r>
            <a:r>
              <a:rPr lang="en-US" sz="1000" i="1" dirty="0"/>
              <a:t>Introduction to modeling and control of internal combustion engine systems</a:t>
            </a:r>
            <a:r>
              <a:rPr lang="en-US" sz="1000" dirty="0"/>
              <a:t>. Springer Science &amp; Business Media.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E0262-8172-4E5E-AB91-D42746DA8168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4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3129-FDBA-47E4-93CD-6D3B1094A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014" y="501113"/>
            <a:ext cx="11111345" cy="1139151"/>
          </a:xfrm>
        </p:spPr>
        <p:txBody>
          <a:bodyPr>
            <a:normAutofit/>
          </a:bodyPr>
          <a:lstStyle/>
          <a:p>
            <a:r>
              <a:rPr lang="en-US" sz="4000" dirty="0"/>
              <a:t>Exhaust manifold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013" y="1476022"/>
                <a:ext cx="10580017" cy="4880328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 algn="just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exhaust manifold is modelled based on mean value modelling. Control volume approach is taken </a:t>
                </a:r>
              </a:p>
              <a:p>
                <a:pPr algn="just">
                  <a:lnSpc>
                    <a:spcPct val="10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mass flow rate through exhaust gas manifold is given </a:t>
                </a:r>
                <a:r>
                  <a:rPr lang="en-US" sz="2400" baseline="300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[5]</a:t>
                </a:r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by</a:t>
                </a: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Temperature across the manifold is assumed to be constant</a:t>
                </a:r>
              </a:p>
              <a:p>
                <a:pPr>
                  <a:lnSpc>
                    <a:spcPct val="100000"/>
                  </a:lnSpc>
                </a:pP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013" y="1476022"/>
                <a:ext cx="10580017" cy="4880328"/>
              </a:xfrm>
              <a:blipFill>
                <a:blip r:embed="rId2"/>
                <a:stretch>
                  <a:fillRect l="-749" t="-1748" r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34D4F5-4876-42C1-A8C4-C5970787F194}"/>
              </a:ext>
            </a:extLst>
          </p:cNvPr>
          <p:cNvSpPr txBox="1"/>
          <p:nvPr/>
        </p:nvSpPr>
        <p:spPr>
          <a:xfrm>
            <a:off x="1659403" y="6404962"/>
            <a:ext cx="10136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Ref: Eriksson, L., Nielsen, L., </a:t>
            </a:r>
            <a:r>
              <a:rPr lang="en-US" sz="1000" dirty="0" err="1"/>
              <a:t>Brugård</a:t>
            </a:r>
            <a:r>
              <a:rPr lang="en-US" sz="1000" dirty="0"/>
              <a:t>, J., </a:t>
            </a:r>
            <a:r>
              <a:rPr lang="en-US" sz="1000" dirty="0" err="1"/>
              <a:t>Bergström</a:t>
            </a:r>
            <a:r>
              <a:rPr lang="en-US" sz="1000" dirty="0"/>
              <a:t>, J., </a:t>
            </a:r>
            <a:r>
              <a:rPr lang="en-US" sz="1000" dirty="0" err="1"/>
              <a:t>Pettersson</a:t>
            </a:r>
            <a:r>
              <a:rPr lang="en-US" sz="1000" dirty="0"/>
              <a:t>, F., &amp; Andersson, P. (2002). Modeling of a turbocharged SI engine. </a:t>
            </a:r>
            <a:r>
              <a:rPr lang="en-US" sz="1000" i="1" dirty="0"/>
              <a:t>Annual Reviews in Control</a:t>
            </a:r>
            <a:r>
              <a:rPr lang="en-US" sz="1000" dirty="0"/>
              <a:t>, </a:t>
            </a:r>
            <a:r>
              <a:rPr lang="en-US" sz="1000" i="1" dirty="0"/>
              <a:t>26</a:t>
            </a:r>
            <a:r>
              <a:rPr lang="en-US" sz="1000" dirty="0"/>
              <a:t>(1), 129-137.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A174E-4991-4D67-9551-600B770E77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62347" y="2442987"/>
            <a:ext cx="3953837" cy="1301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EC52E-56D4-442D-A7A3-1535FF86A3BA}"/>
              </a:ext>
            </a:extLst>
          </p:cNvPr>
          <p:cNvSpPr txBox="1"/>
          <p:nvPr/>
        </p:nvSpPr>
        <p:spPr>
          <a:xfrm>
            <a:off x="3431356" y="3793075"/>
            <a:ext cx="4015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                    Fig 2:  Control volume of Exhaust manifold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AF9FC-2553-4B84-A38D-D616134F5BDC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3129-FDBA-47E4-93CD-6D3B1094A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014" y="501113"/>
            <a:ext cx="11111345" cy="1139151"/>
          </a:xfrm>
        </p:spPr>
        <p:txBody>
          <a:bodyPr>
            <a:normAutofit/>
          </a:bodyPr>
          <a:lstStyle/>
          <a:p>
            <a:r>
              <a:rPr lang="en-US" sz="4000" dirty="0"/>
              <a:t>Turbine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013" y="1476022"/>
                <a:ext cx="10580017" cy="488032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Turbine is powered by exhaust gases and power delivered by turbine is given as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acc>
                      <m:accPr>
                        <m:chr m:val="̇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isentropic efficiency,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mass flow rate through turbine,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specific heat at constant     pressure,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inlet temperature,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inlet pressure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outlet pressure</a:t>
                </a:r>
              </a:p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efficiency is obtained from turbine maps for required mass flow  rate and Pressure ratio.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013" y="1476022"/>
                <a:ext cx="10580017" cy="4880328"/>
              </a:xfrm>
              <a:blipFill>
                <a:blip r:embed="rId3"/>
                <a:stretch>
                  <a:fillRect l="-1037" t="-1124" r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34D4F5-4876-42C1-A8C4-C5970787F194}"/>
              </a:ext>
            </a:extLst>
          </p:cNvPr>
          <p:cNvSpPr txBox="1"/>
          <p:nvPr/>
        </p:nvSpPr>
        <p:spPr>
          <a:xfrm>
            <a:off x="1172208" y="6356350"/>
            <a:ext cx="1013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Ref:</a:t>
            </a:r>
            <a:r>
              <a:rPr lang="en-US" dirty="0"/>
              <a:t> </a:t>
            </a:r>
            <a:r>
              <a:rPr lang="en-US" sz="1000" dirty="0"/>
              <a:t>L. Eriksson, S. Frei, C. Onder, L. Guzzella, Control and optimization of turbocharged spark ignited engines, Proceedings of the IFAC 15th Triennial World Congress, 2002</a:t>
            </a:r>
            <a:r>
              <a:rPr lang="en-US" dirty="0"/>
              <a:t>.</a:t>
            </a:r>
            <a:r>
              <a:rPr lang="en-US" sz="10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1FDD61-5C9A-485E-BD56-6EC6FC7B53FD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3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3129-FDBA-47E4-93CD-6D3B1094A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014" y="501113"/>
            <a:ext cx="11111345" cy="1139151"/>
          </a:xfrm>
        </p:spPr>
        <p:txBody>
          <a:bodyPr>
            <a:normAutofit/>
          </a:bodyPr>
          <a:lstStyle/>
          <a:p>
            <a:r>
              <a:rPr lang="en-US" sz="4000" dirty="0"/>
              <a:t>Turbine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013" y="1476021"/>
                <a:ext cx="10580017" cy="5245453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turbine maps are as follows </a:t>
                </a: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power generated by turbine is given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4423A9A-A734-4A13-B80B-8BA0939F9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013" y="1476021"/>
                <a:ext cx="10580017" cy="5245453"/>
              </a:xfrm>
              <a:blipFill>
                <a:blip r:embed="rId2"/>
                <a:stretch>
                  <a:fillRect l="-1037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234D4F5-4876-42C1-A8C4-C5970787F194}"/>
              </a:ext>
            </a:extLst>
          </p:cNvPr>
          <p:cNvSpPr txBox="1"/>
          <p:nvPr/>
        </p:nvSpPr>
        <p:spPr>
          <a:xfrm>
            <a:off x="1370031" y="6453235"/>
            <a:ext cx="10136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Ref: Ref: L. Eriksson, S. Frei, C. Onder, L. Guzzella, Control and optimization of turbocharged spark ignited engines, Proceedings of the IFAC 15th Triennial World Congress, 2002..</a:t>
            </a:r>
          </a:p>
          <a:p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17115-FD88-4E5B-9E29-AF92ABDA91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28016" y="1991991"/>
            <a:ext cx="3548957" cy="1909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F612D-6177-4665-987E-B4581B70AE95}"/>
              </a:ext>
            </a:extLst>
          </p:cNvPr>
          <p:cNvSpPr txBox="1"/>
          <p:nvPr/>
        </p:nvSpPr>
        <p:spPr>
          <a:xfrm>
            <a:off x="1927343" y="3923639"/>
            <a:ext cx="3506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 3: Efficiency vs Blade speed ratio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9DDAD6-2BAC-43FD-AEE6-AF8CD4D21D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96221" y="2019762"/>
            <a:ext cx="3714358" cy="1881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98F95-C9F8-4EDC-843F-09414D0549EA}"/>
              </a:ext>
            </a:extLst>
          </p:cNvPr>
          <p:cNvSpPr txBox="1"/>
          <p:nvPr/>
        </p:nvSpPr>
        <p:spPr>
          <a:xfrm>
            <a:off x="6440357" y="3923639"/>
            <a:ext cx="3506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 4: Turbine maps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9BA892-B511-4726-9696-A65BB038970D}"/>
              </a:ext>
            </a:extLst>
          </p:cNvPr>
          <p:cNvSpPr txBox="1"/>
          <p:nvPr/>
        </p:nvSpPr>
        <p:spPr>
          <a:xfrm>
            <a:off x="11612880" y="6456330"/>
            <a:ext cx="57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44FF84A-E75C-4F70-8FA9-49368A7E579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799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1972</Words>
  <Application>Microsoft Office PowerPoint</Application>
  <PresentationFormat>Widescreen</PresentationFormat>
  <Paragraphs>209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1_Office Theme</vt:lpstr>
      <vt:lpstr>Modelling and control of Turbocharged SI engine</vt:lpstr>
      <vt:lpstr>What ?</vt:lpstr>
      <vt:lpstr>Our Approach</vt:lpstr>
      <vt:lpstr>Fuel Optimal Approach</vt:lpstr>
      <vt:lpstr>Mean Value Modelling</vt:lpstr>
      <vt:lpstr>Engine mass flow model</vt:lpstr>
      <vt:lpstr>Exhaust manifold model</vt:lpstr>
      <vt:lpstr>Turbine model</vt:lpstr>
      <vt:lpstr>Turbine model</vt:lpstr>
      <vt:lpstr>Turbine model</vt:lpstr>
      <vt:lpstr>Compressor model</vt:lpstr>
      <vt:lpstr>Compressor model</vt:lpstr>
      <vt:lpstr>Turbocharger Dynamics</vt:lpstr>
      <vt:lpstr>Boost Pressure estimation and energy Balance equation</vt:lpstr>
      <vt:lpstr>Simulink model</vt:lpstr>
      <vt:lpstr>Coordinated Control Approach: Mid-Ranging</vt:lpstr>
      <vt:lpstr>Controller Tuning: Mid-Ranging</vt:lpstr>
      <vt:lpstr>Controllability Verification for the Fuel optimum approach</vt:lpstr>
      <vt:lpstr>Reference tracking and Actuations for multiple load cases</vt:lpstr>
      <vt:lpstr>Coordinated Control</vt:lpstr>
      <vt:lpstr>References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and control of Turbocharged SI engine</dc:title>
  <dc:creator>Pardha Sai Krishna Ala</dc:creator>
  <cp:lastModifiedBy>Sohan Nair</cp:lastModifiedBy>
  <cp:revision>56</cp:revision>
  <cp:lastPrinted>2019-10-22T14:34:29Z</cp:lastPrinted>
  <dcterms:created xsi:type="dcterms:W3CDTF">2019-10-22T01:35:00Z</dcterms:created>
  <dcterms:modified xsi:type="dcterms:W3CDTF">2019-12-10T16:00:58Z</dcterms:modified>
</cp:coreProperties>
</file>